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8" r:id="rId4"/>
    <p:sldId id="287" r:id="rId6"/>
    <p:sldId id="259" r:id="rId7"/>
    <p:sldId id="262" r:id="rId8"/>
    <p:sldId id="264" r:id="rId9"/>
    <p:sldId id="260" r:id="rId10"/>
    <p:sldId id="257" r:id="rId11"/>
    <p:sldId id="263" r:id="rId12"/>
    <p:sldId id="268" r:id="rId13"/>
    <p:sldId id="27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8" r:id="rId23"/>
    <p:sldId id="292" r:id="rId24"/>
    <p:sldId id="301" r:id="rId25"/>
    <p:sldId id="303" r:id="rId26"/>
    <p:sldId id="302" r:id="rId27"/>
    <p:sldId id="289" r:id="rId28"/>
    <p:sldId id="304" r:id="rId29"/>
    <p:sldId id="305" r:id="rId30"/>
    <p:sldId id="290" r:id="rId31"/>
    <p:sldId id="291" r:id="rId32"/>
    <p:sldId id="300" r:id="rId33"/>
    <p:sldId id="293" r:id="rId34"/>
    <p:sldId id="294" r:id="rId35"/>
    <p:sldId id="297" r:id="rId36"/>
    <p:sldId id="299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0" Type="http://schemas.openxmlformats.org/officeDocument/2006/relationships/tableStyles" Target="tableStyles.xml"/><Relationship Id="rId4" Type="http://schemas.openxmlformats.org/officeDocument/2006/relationships/slide" Target="slides/slide2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金融级高可用：</a:t>
            </a:r>
            <a:r>
              <a:rPr lang="en-US"/>
              <a:t>数据采用多副本存储，数据副本通过 Multi-Raft 协议同步事务日志，多数派写入成功事务才能提交，确保数据强一致性且少数副本发生故障时不影响数据的可用性。可按需配置副本地理位置、副本数量等策略满足不同容灾级别的要求。</a:t>
            </a: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GC</a:t>
            </a:r>
            <a:r>
              <a:rPr lang="zh-CN" altLang="en-US"/>
              <a:t>：定期回收MVCC中过期的历史版本数据；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问题</a:t>
            </a:r>
            <a:r>
              <a:rPr lang="en-US" altLang="zh-CN"/>
              <a:t>1</a:t>
            </a:r>
            <a:r>
              <a:rPr lang="zh-CN" altLang="en-US"/>
              <a:t>：</a:t>
            </a:r>
            <a:r>
              <a:rPr lang="en-US" altLang="zh-CN"/>
              <a:t>TEXT</a:t>
            </a:r>
            <a:r>
              <a:rPr lang="zh-CN" altLang="en-US"/>
              <a:t>和</a:t>
            </a:r>
            <a:r>
              <a:rPr lang="en-US" altLang="zh-CN"/>
              <a:t>VARCHAR</a:t>
            </a:r>
            <a:r>
              <a:rPr lang="zh-CN" altLang="en-US"/>
              <a:t>最大长度都是</a:t>
            </a:r>
            <a:r>
              <a:rPr lang="en-US" altLang="zh-CN"/>
              <a:t>65,535</a:t>
            </a:r>
            <a:r>
              <a:rPr lang="zh-CN" altLang="en-US"/>
              <a:t>字节，有什么区别？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问题</a:t>
            </a:r>
            <a:r>
              <a:rPr lang="en-US" altLang="zh-CN"/>
              <a:t>1</a:t>
            </a:r>
            <a:r>
              <a:rPr lang="zh-CN" altLang="en-US"/>
              <a:t>：</a:t>
            </a:r>
            <a:r>
              <a:rPr lang="en-US" altLang="zh-CN"/>
              <a:t>TEXT</a:t>
            </a:r>
            <a:r>
              <a:rPr lang="zh-CN" altLang="en-US"/>
              <a:t>和</a:t>
            </a:r>
            <a:r>
              <a:rPr lang="en-US" altLang="zh-CN"/>
              <a:t>VARCHAR</a:t>
            </a:r>
            <a:r>
              <a:rPr lang="zh-CN" altLang="en-US"/>
              <a:t>最大长度都是</a:t>
            </a:r>
            <a:r>
              <a:rPr lang="en-US" altLang="zh-CN"/>
              <a:t>65,535</a:t>
            </a:r>
            <a:r>
              <a:rPr lang="zh-CN" altLang="en-US"/>
              <a:t>字节，有什么区别？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>
                <a:sym typeface="+mn-ea"/>
              </a:rPr>
              <a:t>time 表示从进入算子到离开算子的全部 wall time，包括所有子算子操作的全部执行时间。如果该算子被父算子多次调用 (loops)，这个时间就是累积的时间。loops 是当前算子被父算子调用的次数。</a:t>
            </a:r>
            <a:endParaRPr lang="en-US"/>
          </a:p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初见</a:t>
            </a:r>
            <a:r>
              <a:rPr lang="en-US" dirty="0"/>
              <a:t>TiDB</a:t>
            </a:r>
            <a:endParaRPr lang="zh-CN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—— 2023-06-11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TiDB</a:t>
            </a:r>
            <a:r>
              <a:rPr lang="zh-CN" altLang="en-US"/>
              <a:t>的限制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 altLang="zh-CN"/>
              <a:t>TiDB</a:t>
            </a:r>
            <a:r>
              <a:rPr lang="zh-CN" altLang="en-US"/>
              <a:t>不支持的功能特性</a:t>
            </a:r>
            <a:endParaRPr lang="zh-CN" altLang="en-US"/>
          </a:p>
          <a:p>
            <a:pPr lvl="1"/>
            <a:r>
              <a:rPr lang="zh-CN" altLang="en-US"/>
              <a:t>存储过程</a:t>
            </a:r>
            <a:endParaRPr lang="zh-CN" altLang="en-US"/>
          </a:p>
          <a:p>
            <a:pPr lvl="1"/>
            <a:r>
              <a:rPr lang="zh-CN" altLang="en-US"/>
              <a:t>触发器</a:t>
            </a:r>
            <a:endParaRPr lang="zh-CN" altLang="en-US"/>
          </a:p>
          <a:p>
            <a:pPr lvl="1"/>
            <a:r>
              <a:rPr lang="zh-CN" altLang="en-US"/>
              <a:t>外键</a:t>
            </a:r>
            <a:endParaRPr lang="zh-CN" altLang="en-US"/>
          </a:p>
          <a:p>
            <a:pPr lvl="1"/>
            <a:r>
              <a:rPr lang="zh-CN" altLang="en-US"/>
              <a:t>自定义函数</a:t>
            </a:r>
            <a:endParaRPr lang="zh-CN" altLang="en-US"/>
          </a:p>
          <a:p>
            <a:pPr lvl="1"/>
            <a:r>
              <a:rPr lang="zh-CN" altLang="en-US"/>
              <a:t>事件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字符集编码与排序规则</a:t>
            </a:r>
            <a:endParaRPr lang="zh-CN" altLang="en-US"/>
          </a:p>
        </p:txBody>
      </p:sp>
      <p:graphicFrame>
        <p:nvGraphicFramePr>
          <p:cNvPr id="5" name="Content Placeholder 4"/>
          <p:cNvGraphicFramePr/>
          <p:nvPr>
            <p:ph sz="half" idx="1"/>
          </p:nvPr>
        </p:nvGraphicFramePr>
        <p:xfrm>
          <a:off x="838200" y="1825625"/>
          <a:ext cx="10515600" cy="24530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88074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数据库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zh-CN" altLang="en-US"/>
                        <a:t>字符集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utf8mb4</a:t>
                      </a:r>
                      <a:r>
                        <a:rPr lang="zh-CN" altLang="en-US"/>
                        <a:t>默认排序规则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5232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TiDB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utf8mb4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utf8mb4_bin</a:t>
                      </a:r>
                      <a:endParaRPr lang="en-US"/>
                    </a:p>
                  </a:txBody>
                  <a:tcPr/>
                </a:tc>
              </a:tr>
              <a:tr h="5257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MySQL 5.7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latin1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utf8mb4_general_ci</a:t>
                      </a:r>
                      <a:endParaRPr lang="en-US"/>
                    </a:p>
                  </a:txBody>
                  <a:tcPr/>
                </a:tc>
              </a:tr>
              <a:tr h="5232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MySQL 8.0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utf8mb4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utf8mb4_0900_ai_ci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7565" y="4435475"/>
            <a:ext cx="10516235" cy="1741805"/>
          </a:xfrm>
        </p:spPr>
        <p:txBody>
          <a:bodyPr>
            <a:normAutofit fontScale="90000"/>
          </a:bodyPr>
          <a:p>
            <a:r>
              <a:rPr lang="en-US"/>
              <a:t>utf8mb4: Unicode字符集的UTF8编码格式，每个字符用1到4个字节存储；</a:t>
            </a:r>
            <a:endParaRPr lang="en-US"/>
          </a:p>
          <a:p>
            <a:pPr lvl="1"/>
            <a:r>
              <a:rPr lang="en-US"/>
              <a:t>mb4: most bytes 4,最多4个字节；</a:t>
            </a:r>
            <a:endParaRPr lang="en-US"/>
          </a:p>
          <a:p>
            <a:r>
              <a:rPr lang="en-US"/>
              <a:t>utf8mb4_bin: 将字符串中每个字符用二进制编译存储，大小写敏感，而且可以存储二进制内容；</a:t>
            </a: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Placeholder 4" descr="image-20230425204342786"/>
          <p:cNvPicPr>
            <a:picLocks noChangeAspect="1"/>
          </p:cNvPicPr>
          <p:nvPr>
            <p:ph type="pic" idx="1"/>
          </p:nvPr>
        </p:nvPicPr>
        <p:blipFill>
          <a:blip r:embed="rId1"/>
          <a:stretch>
            <a:fillRect/>
          </a:stretch>
        </p:blipFill>
        <p:spPr>
          <a:xfrm>
            <a:off x="713740" y="391795"/>
            <a:ext cx="11111865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 descr="image-2023042520465595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15290" y="541020"/>
            <a:ext cx="11501755" cy="603631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image-2023042520474600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06095" y="379730"/>
            <a:ext cx="11307445" cy="614870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image-2023042520480048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77850" y="449580"/>
            <a:ext cx="11098530" cy="59734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image-2023042520483490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67055" y="367665"/>
            <a:ext cx="11239500" cy="599186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image-2023042520504369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57225" y="449580"/>
            <a:ext cx="11052810" cy="59867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image-2023042520513442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22935" y="414655"/>
            <a:ext cx="10996295" cy="601535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image-2023042520515066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74065" y="365760"/>
            <a:ext cx="10719435" cy="611314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什么是</a:t>
            </a:r>
            <a:r>
              <a:rPr lang="en-US" altLang="zh-CN"/>
              <a:t>TiDB</a:t>
            </a:r>
            <a:endParaRPr lang="en-US" alt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en-US"/>
              <a:t>开源分布式关系型数据库</a:t>
            </a:r>
            <a:endParaRPr lang="en-US"/>
          </a:p>
          <a:p>
            <a:r>
              <a:rPr lang="en-US" altLang="zh-CN"/>
              <a:t>HTAP</a:t>
            </a:r>
            <a:r>
              <a:rPr lang="zh-CN" altLang="en-US"/>
              <a:t>数据库：同时支持</a:t>
            </a:r>
            <a:r>
              <a:rPr lang="en-US" altLang="zh-CN"/>
              <a:t>OLTP</a:t>
            </a:r>
            <a:r>
              <a:rPr lang="zh-CN" altLang="en-US"/>
              <a:t>和</a:t>
            </a:r>
            <a:r>
              <a:rPr lang="en-US" altLang="zh-CN"/>
              <a:t>OLAP</a:t>
            </a:r>
            <a:endParaRPr lang="en-US" altLang="zh-CN"/>
          </a:p>
          <a:p>
            <a:pPr lvl="1"/>
            <a:r>
              <a:rPr lang="zh-CN" altLang="en-US" sz="2400"/>
              <a:t>行存储引擎</a:t>
            </a:r>
            <a:r>
              <a:rPr lang="en-US" altLang="zh-CN" sz="2400"/>
              <a:t>TiKV</a:t>
            </a:r>
            <a:endParaRPr lang="en-US" altLang="zh-CN" sz="2400"/>
          </a:p>
          <a:p>
            <a:pPr lvl="1"/>
            <a:r>
              <a:rPr lang="zh-CN" altLang="en-US" sz="2400"/>
              <a:t>列存储引擎</a:t>
            </a:r>
            <a:r>
              <a:rPr lang="en-US" altLang="zh-CN" sz="2400"/>
              <a:t>TiFlash</a:t>
            </a:r>
            <a:endParaRPr lang="en-US"/>
          </a:p>
          <a:p>
            <a:r>
              <a:rPr lang="en-US"/>
              <a:t>具备水平扩容或者缩容</a:t>
            </a:r>
            <a:endParaRPr lang="en-US"/>
          </a:p>
          <a:p>
            <a:r>
              <a:rPr lang="en-US"/>
              <a:t>金融级高可用</a:t>
            </a:r>
            <a:endParaRPr lang="en-US"/>
          </a:p>
          <a:p>
            <a:pPr lvl="1"/>
            <a:r>
              <a:rPr lang="zh-CN" altLang="en-US" sz="2400"/>
              <a:t>多副本存储和</a:t>
            </a:r>
            <a:r>
              <a:rPr lang="en-US" altLang="zh-CN" sz="2400"/>
              <a:t>Multi-Raft</a:t>
            </a:r>
            <a:r>
              <a:rPr lang="zh-CN" altLang="en-US" sz="2400"/>
              <a:t>协议</a:t>
            </a:r>
            <a:endParaRPr lang="zh-CN" altLang="en-US" sz="2400"/>
          </a:p>
          <a:p>
            <a:pPr lvl="1"/>
            <a:r>
              <a:rPr lang="zh-CN" altLang="en-US" sz="2400"/>
              <a:t>多数派写入成功事务才提交，确保强一致性</a:t>
            </a:r>
            <a:endParaRPr lang="zh-CN" altLang="en-US" sz="2400"/>
          </a:p>
          <a:p>
            <a:pPr lvl="1"/>
            <a:r>
              <a:rPr lang="zh-CN" altLang="en-US" sz="2400"/>
              <a:t>少数副本发生故障，不影响数据的可用性</a:t>
            </a:r>
            <a:endParaRPr lang="en-US"/>
          </a:p>
          <a:p>
            <a:r>
              <a:rPr lang="en-US"/>
              <a:t>兼容 MySQL 5.7 协议和 MySQL 生态。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TiFlash</a:t>
            </a:r>
            <a:r>
              <a:rPr lang="zh-CN" altLang="en-US"/>
              <a:t>使用及限制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创建副本：ALTER TABLE table_name SET TIFLASH REPLICA count;</a:t>
            </a:r>
            <a:endParaRPr lang="zh-CN" altLang="en-US"/>
          </a:p>
          <a:p>
            <a:r>
              <a:rPr lang="zh-CN" altLang="en-US"/>
              <a:t>查看表同步速度： information_schema.tiflash_replica</a:t>
            </a:r>
            <a:endParaRPr lang="zh-CN" altLang="en-US"/>
          </a:p>
          <a:p>
            <a:r>
              <a:rPr lang="zh-CN" altLang="en-US"/>
              <a:t>是否使用</a:t>
            </a:r>
            <a:r>
              <a:rPr lang="en-US" altLang="zh-CN"/>
              <a:t>TiFlash</a:t>
            </a:r>
            <a:r>
              <a:rPr lang="zh-CN" altLang="en-US"/>
              <a:t>：</a:t>
            </a:r>
            <a:r>
              <a:rPr lang="en-US" altLang="zh-CN"/>
              <a:t>EXPLAIN </a:t>
            </a:r>
            <a:r>
              <a:rPr lang="zh-CN" altLang="en-US"/>
              <a:t>或</a:t>
            </a:r>
            <a:r>
              <a:rPr lang="en-US" altLang="zh-CN"/>
              <a:t> EXPLAIN ANALYZE</a:t>
            </a:r>
            <a:endParaRPr lang="en-US" altLang="zh-CN"/>
          </a:p>
          <a:p>
            <a:r>
              <a:rPr lang="zh-CN" altLang="en-US"/>
              <a:t>使用限制：</a:t>
            </a:r>
            <a:r>
              <a:rPr lang="en-US" altLang="zh-CN"/>
              <a:t>QPS&lt;50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 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数据类型</a:t>
            </a:r>
            <a:r>
              <a:rPr lang="en-US" altLang="zh-CN"/>
              <a:t>_</a:t>
            </a:r>
            <a:r>
              <a:rPr lang="zh-CN" altLang="en-US"/>
              <a:t>字符串</a:t>
            </a:r>
            <a:endParaRPr lang="en-US" altLang="zh-CN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838200" y="1804670"/>
          <a:ext cx="10515600" cy="42119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5775"/>
                <a:gridCol w="2856865"/>
                <a:gridCol w="5902960"/>
              </a:tblGrid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字符串类型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最大长度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备注</a:t>
                      </a:r>
                      <a:endParaRPr lang="zh-CN" alt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CHAR(N)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255 characters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CHAR 列在写入时会对数据末尾的空格进行截断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VARCHAR(N)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65,535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utf8mb4</a:t>
                      </a:r>
                      <a:r>
                        <a:rPr lang="zh-CN" altLang="en-US"/>
                        <a:t>字符集下，最多存储</a:t>
                      </a:r>
                      <a:r>
                        <a:rPr lang="en-US" sz="1800">
                          <a:sym typeface="+mn-ea"/>
                        </a:rPr>
                        <a:t>65,535/4=16383</a:t>
                      </a:r>
                      <a:r>
                        <a:rPr lang="zh-CN" altLang="en-US" sz="1800">
                          <a:sym typeface="+mn-ea"/>
                        </a:rPr>
                        <a:t>个字符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TEXT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65,535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TINYTEXT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255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MEDIUMTEXT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16,777,215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受单行数据的大小限制（txn-entry-size-limit，默认</a:t>
                      </a:r>
                      <a:r>
                        <a:rPr lang="en-US" altLang="zh-CN" sz="1800">
                          <a:sym typeface="+mn-ea"/>
                        </a:rPr>
                        <a:t>6MiB</a:t>
                      </a:r>
                      <a:r>
                        <a:rPr lang="zh-CN" altLang="en-US" sz="1800">
                          <a:sym typeface="+mn-ea"/>
                        </a:rPr>
                        <a:t>）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LONGTEXT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 4,294,967,295 </a:t>
                      </a:r>
                      <a:r>
                        <a:rPr lang="en-US" sz="1800">
                          <a:sym typeface="+mn-ea"/>
                        </a:rPr>
                        <a:t>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受单行数据的大小限制（txn-entry-size-limit，默认</a:t>
                      </a:r>
                      <a:r>
                        <a:rPr lang="en-US" altLang="zh-CN" sz="1800">
                          <a:sym typeface="+mn-ea"/>
                        </a:rPr>
                        <a:t>6MiB</a:t>
                      </a:r>
                      <a:r>
                        <a:rPr lang="zh-CN" altLang="en-US" sz="1800">
                          <a:sym typeface="+mn-ea"/>
                        </a:rPr>
                        <a:t>）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BLOB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65,535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二进制大文件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TINYBLOB 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255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MEDIUMBLOB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16,777,215 </a:t>
                      </a:r>
                      <a:r>
                        <a:rPr lang="en-US" sz="1800">
                          <a:sym typeface="+mn-ea"/>
                        </a:rPr>
                        <a:t>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受单行数据的大小限制（txn-entry-size-limit，默认</a:t>
                      </a:r>
                      <a:r>
                        <a:rPr lang="en-US" altLang="zh-CN" sz="1800">
                          <a:sym typeface="+mn-ea"/>
                        </a:rPr>
                        <a:t>6MiB</a:t>
                      </a:r>
                      <a:r>
                        <a:rPr lang="zh-CN" altLang="en-US" sz="1800">
                          <a:sym typeface="+mn-ea"/>
                        </a:rPr>
                        <a:t>）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LONGBLOB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 4,294,967,295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受单行数据的大小限制（txn-entry-size-limit，默认</a:t>
                      </a:r>
                      <a:r>
                        <a:rPr lang="en-US" altLang="zh-CN" sz="1800">
                          <a:sym typeface="+mn-ea"/>
                        </a:rPr>
                        <a:t>6MiB</a:t>
                      </a:r>
                      <a:r>
                        <a:rPr lang="zh-CN" altLang="en-US" sz="1800">
                          <a:sym typeface="+mn-ea"/>
                        </a:rPr>
                        <a:t>）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数据类型</a:t>
            </a:r>
            <a:r>
              <a:rPr lang="en-US" altLang="zh-CN"/>
              <a:t>_</a:t>
            </a:r>
            <a:r>
              <a:rPr lang="zh-CN" altLang="en-US"/>
              <a:t>数值</a:t>
            </a:r>
            <a:endParaRPr lang="zh-CN" altLang="en-US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838200" y="1804670"/>
          <a:ext cx="10515600" cy="54978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4810"/>
                <a:gridCol w="1927860"/>
                <a:gridCol w="3152259"/>
                <a:gridCol w="3780671"/>
              </a:tblGrid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整数类型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最大长度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有符号范围（</a:t>
                      </a:r>
                      <a:r>
                        <a:rPr lang="en-US" altLang="zh-CN"/>
                        <a:t>Signed</a:t>
                      </a:r>
                      <a:r>
                        <a:rPr lang="zh-CN" altLang="en-US"/>
                        <a:t>）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无符号范围（</a:t>
                      </a:r>
                      <a:r>
                        <a:rPr lang="en-US" altLang="zh-CN"/>
                        <a:t>UnSigned</a:t>
                      </a:r>
                      <a:r>
                        <a:rPr lang="zh-CN" altLang="en-US"/>
                        <a:t>）</a:t>
                      </a:r>
                      <a:endParaRPr lang="zh-CN" alt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TINYINT</a:t>
                      </a:r>
                      <a:endParaRPr lang="en-US" sz="1800"/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 </a:t>
                      </a:r>
                      <a:r>
                        <a:rPr lang="en-US" sz="1800">
                          <a:sym typeface="+mn-ea"/>
                        </a:rPr>
                        <a:t>bytes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[-128, 127]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[0, 255]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SMALLINT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2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[-32</a:t>
                      </a:r>
                      <a:r>
                        <a:rPr lang="en-US" altLang="zh-CN" sz="1800">
                          <a:sym typeface="+mn-ea"/>
                        </a:rPr>
                        <a:t>,</a:t>
                      </a:r>
                      <a:r>
                        <a:rPr lang="zh-CN" altLang="en-US" sz="1800">
                          <a:sym typeface="+mn-ea"/>
                        </a:rPr>
                        <a:t>768, 32</a:t>
                      </a:r>
                      <a:r>
                        <a:rPr lang="en-US" altLang="zh-CN" sz="1800">
                          <a:sym typeface="+mn-ea"/>
                        </a:rPr>
                        <a:t>,</a:t>
                      </a:r>
                      <a:r>
                        <a:rPr lang="zh-CN" altLang="en-US" sz="1800">
                          <a:sym typeface="+mn-ea"/>
                        </a:rPr>
                        <a:t>767]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[0, 65</a:t>
                      </a:r>
                      <a:r>
                        <a:rPr lang="en-US" altLang="zh-CN" sz="1800">
                          <a:sym typeface="+mn-ea"/>
                        </a:rPr>
                        <a:t>,</a:t>
                      </a:r>
                      <a:r>
                        <a:rPr lang="zh-CN" altLang="en-US" sz="1800">
                          <a:sym typeface="+mn-ea"/>
                        </a:rPr>
                        <a:t>535]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MEDIUMINT 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3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[-8</a:t>
                      </a:r>
                      <a:r>
                        <a:rPr lang="en-US" altLang="zh-CN"/>
                        <a:t>,</a:t>
                      </a:r>
                      <a:r>
                        <a:rPr lang="zh-CN" altLang="en-US"/>
                        <a:t>388</a:t>
                      </a:r>
                      <a:r>
                        <a:rPr lang="en-US" altLang="zh-CN"/>
                        <a:t>,</a:t>
                      </a:r>
                      <a:r>
                        <a:rPr lang="zh-CN" altLang="en-US"/>
                        <a:t>608, 8</a:t>
                      </a:r>
                      <a:r>
                        <a:rPr lang="en-US" altLang="zh-CN"/>
                        <a:t>,</a:t>
                      </a:r>
                      <a:r>
                        <a:rPr lang="zh-CN" altLang="en-US"/>
                        <a:t>388</a:t>
                      </a:r>
                      <a:r>
                        <a:rPr lang="en-US" altLang="zh-CN"/>
                        <a:t>,</a:t>
                      </a:r>
                      <a:r>
                        <a:rPr lang="zh-CN" altLang="en-US"/>
                        <a:t>607]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[0, 16</a:t>
                      </a:r>
                      <a:r>
                        <a:rPr lang="en-US" altLang="zh-CN"/>
                        <a:t>,</a:t>
                      </a:r>
                      <a:r>
                        <a:rPr lang="zh-CN" altLang="en-US"/>
                        <a:t>777</a:t>
                      </a:r>
                      <a:r>
                        <a:rPr lang="en-US" altLang="zh-CN"/>
                        <a:t>,</a:t>
                      </a:r>
                      <a:r>
                        <a:rPr lang="zh-CN" altLang="en-US"/>
                        <a:t>215]</a:t>
                      </a:r>
                      <a:endParaRPr lang="zh-CN" alt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INT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4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[-2,147,483,648, 2,147,483,647]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[0, 4,294,967,295]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BIGINT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16,777,215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[-9,223,372,036,854,775,808, 9,223,372,036,854,775,807]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[0, 18,446,744,073,709,551,615]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数据类型</a:t>
            </a:r>
            <a:r>
              <a:rPr lang="en-US" altLang="zh-CN"/>
              <a:t>_</a:t>
            </a:r>
            <a:r>
              <a:rPr lang="zh-CN" altLang="en-US"/>
              <a:t>数值</a:t>
            </a:r>
            <a:endParaRPr lang="zh-CN" altLang="en-US"/>
          </a:p>
        </p:txBody>
      </p:sp>
      <p:graphicFrame>
        <p:nvGraphicFramePr>
          <p:cNvPr id="5" name="Content Placeholder 4"/>
          <p:cNvGraphicFramePr/>
          <p:nvPr>
            <p:ph sz="half" idx="1"/>
          </p:nvPr>
        </p:nvGraphicFramePr>
        <p:xfrm>
          <a:off x="838200" y="1825625"/>
          <a:ext cx="10365740" cy="204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2995"/>
                <a:gridCol w="4537710"/>
                <a:gridCol w="3455035"/>
              </a:tblGrid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数值类型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最大长度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备注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FLOAT(P)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0 &lt;= p &lt;= 24 为 4 bytes</a:t>
                      </a:r>
                      <a:endParaRPr lang="en-US"/>
                    </a:p>
                    <a:p>
                      <a:pPr>
                        <a:buNone/>
                      </a:pPr>
                      <a:r>
                        <a:rPr lang="en-US"/>
                        <a:t> 25 &lt;= p &lt;= 53 为 8 </a:t>
                      </a:r>
                      <a:r>
                        <a:rPr lang="en-US" sz="1800">
                          <a:sym typeface="+mn-ea"/>
                        </a:rPr>
                        <a:t>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单精度浮点类型，</a:t>
                      </a: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禁用</a:t>
                      </a:r>
                      <a:endParaRPr lang="zh-CN" alt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DOUBLE(P)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8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双精度浮点类型，</a:t>
                      </a: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禁用</a:t>
                      </a:r>
                      <a:endParaRPr lang="zh-CN" alt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DECIMAL(M,D)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M</a:t>
                      </a:r>
                      <a:r>
                        <a:rPr lang="zh-CN" altLang="en-US"/>
                        <a:t>表示总位数，</a:t>
                      </a:r>
                      <a:r>
                        <a:rPr lang="en-US" altLang="zh-CN"/>
                        <a:t>D</a:t>
                      </a:r>
                      <a:r>
                        <a:rPr lang="zh-CN" altLang="en-US"/>
                        <a:t>表示小数位数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Content Placeholder 6" descr="image-20230525220337498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838200" y="4002405"/>
            <a:ext cx="10365740" cy="25863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数据类型</a:t>
            </a:r>
            <a:r>
              <a:rPr lang="en-US" altLang="zh-CN"/>
              <a:t>_</a:t>
            </a:r>
            <a:r>
              <a:rPr lang="zh-CN" altLang="en-US"/>
              <a:t>时间</a:t>
            </a:r>
            <a:endParaRPr lang="zh-CN" altLang="en-US"/>
          </a:p>
        </p:txBody>
      </p:sp>
      <p:graphicFrame>
        <p:nvGraphicFramePr>
          <p:cNvPr id="5" name="Content Placeholder 4"/>
          <p:cNvGraphicFramePr/>
          <p:nvPr>
            <p:ph idx="1"/>
          </p:nvPr>
        </p:nvGraphicFramePr>
        <p:xfrm>
          <a:off x="838200" y="1825625"/>
          <a:ext cx="10515600" cy="4069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855"/>
                <a:gridCol w="1244600"/>
                <a:gridCol w="4387215"/>
                <a:gridCol w="337693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数据类型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存储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范围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备注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DATE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3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0000-01-01 到 9999-12-31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TIME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3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-838:59:59.000000 到 838:59:59.000000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即</a:t>
                      </a:r>
                      <a:r>
                        <a:rPr lang="en-US"/>
                        <a:t>可用于指示一天内的时间，还可用于指两个事件之间的时间间隔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DATETIME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8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0000-01-01 00:00:00.000000 到 9999-12-31 23:59:59.999999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TIMESTAMP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4 bytes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1970-01-01 00:00:01.000000 到 2038-01-19 03:14:07.999999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b="1">
                          <a:solidFill>
                            <a:srgbClr val="FF0000"/>
                          </a:solidFill>
                        </a:rPr>
                        <a:t>禁用</a:t>
                      </a:r>
                      <a:endParaRPr lang="zh-CN" altLang="en-US" b="1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YEAR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1 byte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1901 到 2155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分区表</a:t>
            </a:r>
            <a:endParaRPr lang="zh-CN" altLang="en-US"/>
          </a:p>
        </p:txBody>
      </p:sp>
      <p:sp>
        <p:nvSpPr>
          <p:cNvPr id="5" name="Content Placeholder 4"/>
          <p:cNvSpPr/>
          <p:nvPr>
            <p:ph sz="half" idx="1"/>
          </p:nvPr>
        </p:nvSpPr>
        <p:spPr>
          <a:xfrm>
            <a:off x="838200" y="1825625"/>
            <a:ext cx="10515600" cy="1099820"/>
          </a:xfrm>
        </p:spPr>
        <p:txBody>
          <a:bodyPr/>
          <a:p>
            <a:r>
              <a:rPr lang="zh-CN" altLang="en-US"/>
              <a:t>解决大数据量删除问题：</a:t>
            </a:r>
            <a:r>
              <a:rPr lang="en-US" altLang="zh-CN"/>
              <a:t>Range</a:t>
            </a:r>
            <a:r>
              <a:rPr lang="zh-CN" altLang="en-US"/>
              <a:t>分区、</a:t>
            </a:r>
            <a:r>
              <a:rPr lang="en-US" altLang="zh-CN"/>
              <a:t>List</a:t>
            </a:r>
            <a:r>
              <a:rPr lang="zh-CN" altLang="en-US"/>
              <a:t>分区和</a:t>
            </a:r>
            <a:r>
              <a:rPr lang="en-US" altLang="zh-CN"/>
              <a:t>List Columns</a:t>
            </a:r>
            <a:r>
              <a:rPr lang="zh-CN" altLang="en-US"/>
              <a:t>分区</a:t>
            </a:r>
            <a:endParaRPr lang="zh-CN" altLang="en-US"/>
          </a:p>
          <a:p>
            <a:r>
              <a:rPr lang="zh-CN" altLang="en-US"/>
              <a:t>大数据量写入的数据打散：</a:t>
            </a:r>
            <a:r>
              <a:rPr lang="en-US" altLang="zh-CN"/>
              <a:t>Hash</a:t>
            </a:r>
            <a:r>
              <a:rPr lang="zh-CN" altLang="en-US"/>
              <a:t>分区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970915" y="2805430"/>
            <a:ext cx="10008870" cy="386461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分区表</a:t>
            </a:r>
            <a:endParaRPr lang="zh-CN" altLang="en-US"/>
          </a:p>
        </p:txBody>
      </p:sp>
      <p:sp>
        <p:nvSpPr>
          <p:cNvPr id="5" name="Content Placeholder 4"/>
          <p:cNvSpPr/>
          <p:nvPr>
            <p:ph sz="half" idx="1"/>
          </p:nvPr>
        </p:nvSpPr>
        <p:spPr>
          <a:xfrm>
            <a:off x="838200" y="1825625"/>
            <a:ext cx="10830560" cy="4351655"/>
          </a:xfrm>
        </p:spPr>
        <p:txBody>
          <a:bodyPr/>
          <a:p>
            <a:r>
              <a:rPr lang="zh-CN" altLang="en-US"/>
              <a:t>解决大数据量删除问题：</a:t>
            </a:r>
            <a:r>
              <a:rPr lang="en-US" altLang="zh-CN"/>
              <a:t>Range</a:t>
            </a:r>
            <a:r>
              <a:rPr lang="zh-CN" altLang="en-US"/>
              <a:t>分区、</a:t>
            </a:r>
            <a:r>
              <a:rPr lang="en-US" altLang="zh-CN"/>
              <a:t>List</a:t>
            </a:r>
            <a:r>
              <a:rPr lang="zh-CN" altLang="en-US"/>
              <a:t>分区和</a:t>
            </a:r>
            <a:r>
              <a:rPr lang="en-US" altLang="zh-CN"/>
              <a:t>List Columns</a:t>
            </a:r>
            <a:r>
              <a:rPr lang="zh-CN" altLang="en-US"/>
              <a:t>分区</a:t>
            </a:r>
            <a:endParaRPr lang="zh-CN" altLang="en-US"/>
          </a:p>
          <a:p>
            <a:r>
              <a:rPr lang="zh-CN" altLang="en-US"/>
              <a:t>大数据量写入的数据打散：</a:t>
            </a:r>
            <a:r>
              <a:rPr lang="en-US" altLang="zh-CN"/>
              <a:t>Hash</a:t>
            </a:r>
            <a:r>
              <a:rPr lang="zh-CN" altLang="en-US"/>
              <a:t>分区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986155" y="3086100"/>
            <a:ext cx="10121265" cy="346583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分区表</a:t>
            </a:r>
            <a:endParaRPr lang="zh-CN" altLang="en-US"/>
          </a:p>
        </p:txBody>
      </p:sp>
      <p:sp>
        <p:nvSpPr>
          <p:cNvPr id="5" name="Content Placeholder 4"/>
          <p:cNvSpPr/>
          <p:nvPr>
            <p:ph sz="half" idx="1"/>
          </p:nvPr>
        </p:nvSpPr>
        <p:spPr>
          <a:xfrm>
            <a:off x="838200" y="1825625"/>
            <a:ext cx="10516235" cy="4351655"/>
          </a:xfrm>
        </p:spPr>
        <p:txBody>
          <a:bodyPr/>
          <a:p>
            <a:r>
              <a:rPr lang="zh-CN" altLang="en-US"/>
              <a:t>分区剪裁：不扫描那些匹配不上的分区</a:t>
            </a:r>
            <a:endParaRPr lang="en-US" altLang="zh-CN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740410" y="2789555"/>
            <a:ext cx="10775950" cy="392366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非事务</a:t>
            </a:r>
            <a:r>
              <a:rPr lang="en-US" altLang="zh-CN"/>
              <a:t>DML</a:t>
            </a:r>
            <a:endParaRPr lang="en-US" alt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r>
              <a:rPr lang="en-US"/>
              <a:t>非事务 DML </a:t>
            </a:r>
            <a:r>
              <a:rPr lang="zh-CN" altLang="en-US"/>
              <a:t>：</a:t>
            </a:r>
            <a:r>
              <a:rPr lang="en-US"/>
              <a:t>将一个普通 DML 语句拆成多个 SQL 语句执行，以牺牲事务的原子性和隔离性为代价</a:t>
            </a:r>
            <a:endParaRPr lang="en-US"/>
          </a:p>
          <a:p>
            <a:r>
              <a:rPr lang="en-US">
                <a:solidFill>
                  <a:srgbClr val="FF0000"/>
                </a:solidFill>
              </a:rPr>
              <a:t>BATCH ON</a:t>
            </a:r>
            <a:r>
              <a:rPr lang="en-US"/>
              <a:t> c </a:t>
            </a:r>
            <a:r>
              <a:rPr lang="en-US">
                <a:solidFill>
                  <a:srgbClr val="FF0000"/>
                </a:solidFill>
              </a:rPr>
              <a:t>LIMIT</a:t>
            </a:r>
            <a:r>
              <a:rPr lang="en-US"/>
              <a:t> n DELETE FROM t where v &lt; 6;</a:t>
            </a:r>
            <a:endParaRPr lang="en-US"/>
          </a:p>
          <a:p>
            <a:pPr lvl="1"/>
            <a:r>
              <a:rPr lang="en-US" sz="2400"/>
              <a:t>n</a:t>
            </a:r>
            <a:r>
              <a:rPr lang="zh-CN" altLang="en-US" sz="2400"/>
              <a:t>：</a:t>
            </a:r>
            <a:r>
              <a:rPr lang="en-US" altLang="zh-CN" sz="2400"/>
              <a:t>1000~1000000,</a:t>
            </a:r>
            <a:r>
              <a:rPr lang="zh-CN" altLang="en-US" sz="2400"/>
              <a:t>过小过大性能都会下降，推荐从</a:t>
            </a:r>
            <a:r>
              <a:rPr lang="en-US" altLang="zh-CN" sz="2400"/>
              <a:t>50000</a:t>
            </a:r>
            <a:r>
              <a:rPr lang="zh-CN" altLang="en-US" sz="2400"/>
              <a:t>开始；</a:t>
            </a:r>
            <a:endParaRPr lang="zh-CN" altLang="en-US" sz="2400"/>
          </a:p>
          <a:p>
            <a:pPr lvl="1"/>
            <a:r>
              <a:rPr lang="en-US"/>
              <a:t>c: </a:t>
            </a:r>
            <a:r>
              <a:rPr lang="zh-CN" altLang="en-US"/>
              <a:t>拆分列，整数或字符串，推荐重复值较少的列</a:t>
            </a:r>
            <a:endParaRPr lang="en-US"/>
          </a:p>
          <a:p>
            <a:r>
              <a:rPr lang="zh-CN" altLang="en-US"/>
              <a:t>查看执行进度：</a:t>
            </a:r>
            <a:r>
              <a:rPr lang="en-US"/>
              <a:t>show processlist;</a:t>
            </a:r>
            <a:endParaRPr lang="en-US"/>
          </a:p>
          <a:p>
            <a:r>
              <a:rPr lang="zh-CN" altLang="en-US"/>
              <a:t>使用限制：</a:t>
            </a:r>
            <a:endParaRPr lang="zh-CN" altLang="en-US"/>
          </a:p>
          <a:p>
            <a:pPr lvl="1"/>
            <a:r>
              <a:rPr lang="zh-CN" altLang="en-US"/>
              <a:t>只可对单表操作</a:t>
            </a:r>
            <a:endParaRPr lang="zh-CN" altLang="en-US"/>
          </a:p>
          <a:p>
            <a:pPr lvl="1"/>
            <a:r>
              <a:rPr lang="en-US" altLang="zh-CN"/>
              <a:t>DML</a:t>
            </a:r>
            <a:r>
              <a:rPr lang="zh-CN" altLang="en-US"/>
              <a:t>语句不能包含</a:t>
            </a:r>
            <a:r>
              <a:rPr lang="en-US" altLang="zh-CN"/>
              <a:t>ORDER BY </a:t>
            </a:r>
            <a:r>
              <a:rPr lang="zh-CN" altLang="en-US"/>
              <a:t>或</a:t>
            </a:r>
            <a:r>
              <a:rPr lang="en-US" altLang="zh-CN"/>
              <a:t> LIMIT </a:t>
            </a:r>
            <a:r>
              <a:rPr lang="zh-CN" altLang="en-US"/>
              <a:t>语句</a:t>
            </a:r>
            <a:endParaRPr lang="zh-CN" altLang="en-US"/>
          </a:p>
          <a:p>
            <a:pPr lvl="1"/>
            <a:r>
              <a:rPr lang="zh-CN" altLang="en-US"/>
              <a:t>拆分列必须被索引</a:t>
            </a:r>
            <a:endParaRPr lang="zh-CN" altLang="en-US"/>
          </a:p>
          <a:p>
            <a:pPr lvl="1"/>
            <a:r>
              <a:rPr lang="zh-CN" altLang="en-US"/>
              <a:t>不能在开启了</a:t>
            </a:r>
            <a:r>
              <a:rPr lang="en-US" altLang="zh-CN"/>
              <a:t>batch-dml</a:t>
            </a:r>
            <a:r>
              <a:rPr lang="zh-CN" altLang="en-US"/>
              <a:t>时使用</a:t>
            </a:r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查看执行计划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655"/>
          </a:xfrm>
        </p:spPr>
        <p:txBody>
          <a:bodyPr/>
          <a:p>
            <a:r>
              <a:rPr lang="en-US"/>
              <a:t>explain SQL</a:t>
            </a:r>
            <a:r>
              <a:rPr lang="zh-CN" altLang="en-US"/>
              <a:t>：查看</a:t>
            </a:r>
            <a:r>
              <a:rPr lang="en-US" altLang="zh-CN"/>
              <a:t>SQL</a:t>
            </a:r>
            <a:r>
              <a:rPr lang="zh-CN" altLang="en-US"/>
              <a:t>的执行计划</a:t>
            </a:r>
            <a:endParaRPr lang="zh-CN" altLang="en-US"/>
          </a:p>
          <a:p>
            <a:r>
              <a:rPr lang="en-US" altLang="zh-CN"/>
              <a:t>explain analyze SQL</a:t>
            </a:r>
            <a:r>
              <a:rPr lang="zh-CN" altLang="en-US"/>
              <a:t>：查看</a:t>
            </a:r>
            <a:r>
              <a:rPr lang="en-US" altLang="zh-CN"/>
              <a:t>SQL</a:t>
            </a:r>
            <a:r>
              <a:rPr lang="zh-CN" altLang="en-US"/>
              <a:t>的执行计划，</a:t>
            </a:r>
            <a:r>
              <a:rPr lang="zh-CN" altLang="en-US" b="1"/>
              <a:t>会实际执行</a:t>
            </a:r>
            <a:r>
              <a:rPr lang="en-US" altLang="zh-CN" b="1"/>
              <a:t>SQL</a:t>
            </a:r>
            <a:r>
              <a:rPr lang="en-US" altLang="zh-CN"/>
              <a:t>(</a:t>
            </a:r>
            <a:r>
              <a:rPr lang="zh-CN" altLang="en-US"/>
              <a:t>慎用</a:t>
            </a:r>
            <a:r>
              <a:rPr lang="en-US" altLang="zh-CN"/>
              <a:t>)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TiDB</a:t>
            </a:r>
            <a:r>
              <a:rPr lang="zh-CN" altLang="en-US"/>
              <a:t>整体架构</a:t>
            </a:r>
            <a:endParaRPr lang="zh-CN" altLang="en-US"/>
          </a:p>
        </p:txBody>
      </p:sp>
      <p:pic>
        <p:nvPicPr>
          <p:cNvPr id="100" name="Content Placeholder 99"/>
          <p:cNvPicPr/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825625"/>
            <a:ext cx="10515600" cy="47250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查看执行计划</a:t>
            </a:r>
            <a:endParaRPr lang="zh-CN" altLang="en-US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838200" y="1825625"/>
          <a:ext cx="10515600" cy="381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属性名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含义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关键字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算子</a:t>
                      </a:r>
                      <a:r>
                        <a:rPr lang="en-US" altLang="zh-CN"/>
                        <a:t>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explain\explain analyze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estRows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算子预计输出的数据条数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explain\explain analyze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task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算子的种类；（</a:t>
                      </a:r>
                      <a:r>
                        <a:rPr lang="en-US" altLang="zh-CN"/>
                        <a:t>root</a:t>
                      </a:r>
                      <a:r>
                        <a:rPr lang="zh-CN" altLang="en-US"/>
                        <a:t>、</a:t>
                      </a:r>
                      <a:r>
                        <a:rPr lang="en-US" altLang="zh-CN"/>
                        <a:t>cop</a:t>
                      </a:r>
                      <a:r>
                        <a:rPr lang="zh-CN" altLang="en-US"/>
                        <a:t>）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explain\explain analyze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access object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算子访问的数据项信息（</a:t>
                      </a:r>
                      <a:r>
                        <a:rPr lang="en-US" altLang="zh-CN"/>
                        <a:t>table\index\partition</a:t>
                      </a:r>
                      <a:r>
                        <a:rPr lang="zh-CN" altLang="en-US"/>
                        <a:t>）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explain\explain analyze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operator info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算子的其他信息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explain\explain analyze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actRows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算子实际输出的数据条数。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explain analyze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execution info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算子的实际执行信息。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explain analyze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memory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算子占用内存空间的大小。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explain analyze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disk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算子占用磁盘空间的大小。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explain analyze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OOM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实时双向数据同步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控制执行计划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使用场景：当</a:t>
            </a:r>
            <a:r>
              <a:rPr lang="en-US" altLang="zh-CN"/>
              <a:t>TiDB</a:t>
            </a:r>
            <a:r>
              <a:rPr lang="zh-CN" altLang="en-US"/>
              <a:t>优化器选择的不是最优查询计划时</a:t>
            </a:r>
            <a:endParaRPr lang="en-US"/>
          </a:p>
          <a:p>
            <a:r>
              <a:rPr lang="en-US"/>
              <a:t>Optimizer Hints</a:t>
            </a:r>
            <a:r>
              <a:rPr lang="zh-CN" altLang="en-US"/>
              <a:t>语法</a:t>
            </a:r>
            <a:endParaRPr lang="zh-CN" altLang="en-US"/>
          </a:p>
          <a:p>
            <a:pPr lvl="1"/>
            <a:r>
              <a:rPr lang="en-US"/>
              <a:t>SELECT /*+ USE_INDEX(t1, idx1), HASH_AGG(), HASH_JOIN(t1) */ count(*) FROM t t1, t t2 WHERE t1.a = t2.b;</a:t>
            </a:r>
            <a:endParaRPr lang="zh-CN" altLang="en-US" sz="2400"/>
          </a:p>
          <a:p>
            <a:pPr lvl="1"/>
            <a:r>
              <a:rPr lang="zh-CN" altLang="en-US" sz="2400"/>
              <a:t>会侵入性更改</a:t>
            </a:r>
            <a:r>
              <a:rPr lang="en-US" altLang="zh-CN" sz="2400"/>
              <a:t>SQL</a:t>
            </a:r>
            <a:endParaRPr lang="en-US" altLang="zh-CN" sz="2400"/>
          </a:p>
          <a:p>
            <a:pPr lvl="0"/>
            <a:r>
              <a:rPr lang="zh-CN" altLang="en-US" sz="2800"/>
              <a:t>执行计划绑定</a:t>
            </a:r>
            <a:endParaRPr lang="zh-CN" altLang="en-US" sz="2800"/>
          </a:p>
          <a:p>
            <a:pPr lvl="1"/>
            <a:r>
              <a:rPr lang="en-US"/>
              <a:t>CREATE [GLOBAL | SESSION] BINDING FOR BindableStmt USING BindableStmt;</a:t>
            </a:r>
            <a:endParaRPr lang="en-US"/>
          </a:p>
          <a:p>
            <a:pPr lvl="1"/>
            <a:r>
              <a:rPr lang="zh-CN" altLang="en-US"/>
              <a:t>不用侵入性更改</a:t>
            </a:r>
            <a:r>
              <a:rPr lang="en-US" altLang="zh-CN"/>
              <a:t>SQL</a:t>
            </a:r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恢复误删的表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恢复误</a:t>
            </a:r>
            <a:r>
              <a:rPr lang="en-US" altLang="zh-CN"/>
              <a:t>drop</a:t>
            </a:r>
            <a:r>
              <a:rPr lang="zh-CN" altLang="en-US"/>
              <a:t>的表和表数据</a:t>
            </a:r>
            <a:endParaRPr lang="zh-CN" altLang="en-US"/>
          </a:p>
          <a:p>
            <a:pPr lvl="1"/>
            <a:r>
              <a:rPr lang="en-US" altLang="zh-CN" b="1"/>
              <a:t>flashback table</a:t>
            </a:r>
            <a:r>
              <a:rPr lang="en-US" altLang="zh-CN"/>
              <a:t> </a:t>
            </a:r>
            <a:r>
              <a:rPr lang="en-US" altLang="zh-CN">
                <a:solidFill>
                  <a:schemeClr val="bg2">
                    <a:lumMod val="50000"/>
                  </a:schemeClr>
                </a:solidFill>
              </a:rPr>
              <a:t>db_name.table_name</a:t>
            </a:r>
            <a:r>
              <a:rPr lang="en-US" altLang="zh-CN"/>
              <a:t>;</a:t>
            </a:r>
            <a:endParaRPr lang="en-US" altLang="zh-CN"/>
          </a:p>
          <a:p>
            <a:pPr lvl="1"/>
            <a:r>
              <a:rPr lang="en-US" altLang="zh-CN" b="1"/>
              <a:t>recover table</a:t>
            </a:r>
            <a:r>
              <a:rPr lang="en-US" altLang="zh-CN"/>
              <a:t> 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</a:rPr>
              <a:t>db_name.table_name</a:t>
            </a:r>
            <a:r>
              <a:rPr lang="en-US" altLang="zh-CN"/>
              <a:t>;</a:t>
            </a:r>
            <a:endParaRPr lang="en-US" altLang="zh-CN"/>
          </a:p>
          <a:p>
            <a:pPr lvl="0"/>
            <a:r>
              <a:rPr lang="zh-CN" altLang="en-US"/>
              <a:t>恢复误</a:t>
            </a:r>
            <a:r>
              <a:rPr lang="en-US" altLang="zh-CN"/>
              <a:t>truncate</a:t>
            </a:r>
            <a:r>
              <a:rPr lang="zh-CN" altLang="en-US"/>
              <a:t>的表数据</a:t>
            </a:r>
            <a:endParaRPr lang="zh-CN" altLang="en-US"/>
          </a:p>
          <a:p>
            <a:pPr lvl="1"/>
            <a:r>
              <a:rPr lang="en-US" altLang="zh-CN" b="1">
                <a:sym typeface="+mn-ea"/>
              </a:rPr>
              <a:t>flashback table</a:t>
            </a:r>
            <a:r>
              <a:rPr lang="en-US" altLang="zh-CN">
                <a:sym typeface="+mn-ea"/>
              </a:rPr>
              <a:t> 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db_name.table_name</a:t>
            </a:r>
            <a:r>
              <a:rPr lang="en-US" altLang="zh-CN">
                <a:sym typeface="+mn-ea"/>
              </a:rPr>
              <a:t> </a:t>
            </a:r>
            <a:r>
              <a:rPr lang="en-US" altLang="zh-CN" b="1">
                <a:sym typeface="+mn-ea"/>
              </a:rPr>
              <a:t>to</a:t>
            </a:r>
            <a:r>
              <a:rPr lang="en-US" altLang="zh-CN">
                <a:sym typeface="+mn-ea"/>
              </a:rPr>
              <a:t> 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table_name</a:t>
            </a:r>
            <a:r>
              <a:rPr lang="en-US" altLang="zh-CN">
                <a:sym typeface="+mn-ea"/>
              </a:rPr>
              <a:t>;</a:t>
            </a:r>
            <a:endParaRPr lang="en-US" altLang="zh-CN">
              <a:sym typeface="+mn-ea"/>
            </a:endParaRPr>
          </a:p>
          <a:p>
            <a:pPr lvl="0"/>
            <a:r>
              <a:rPr lang="zh-CN" altLang="en-US"/>
              <a:t>注意：</a:t>
            </a:r>
            <a:endParaRPr lang="zh-CN" altLang="en-US"/>
          </a:p>
          <a:p>
            <a:pPr lvl="1"/>
            <a:r>
              <a:rPr lang="zh-CN" altLang="en-US"/>
              <a:t>恢复的前提条件：在</a:t>
            </a:r>
            <a:r>
              <a:rPr lang="en-US" altLang="zh-CN"/>
              <a:t>GC lifetime</a:t>
            </a:r>
            <a:r>
              <a:rPr lang="zh-CN" altLang="en-US"/>
              <a:t>时间内；</a:t>
            </a:r>
            <a:endParaRPr lang="zh-CN" altLang="en-US"/>
          </a:p>
          <a:p>
            <a:pPr lvl="1"/>
            <a:r>
              <a:rPr lang="zh-CN" altLang="en-US"/>
              <a:t>如果有使用</a:t>
            </a:r>
            <a:r>
              <a:rPr lang="en-US" altLang="zh-CN"/>
              <a:t>TiDB Binlog</a:t>
            </a:r>
            <a:r>
              <a:rPr lang="zh-CN" altLang="en-US"/>
              <a:t>，则需要考虑：</a:t>
            </a:r>
            <a:endParaRPr lang="zh-CN" altLang="en-US"/>
          </a:p>
          <a:p>
            <a:pPr lvl="2"/>
            <a:r>
              <a:rPr lang="zh-CN" altLang="en-US" sz="2000"/>
              <a:t>下游是否支持恢复语句；</a:t>
            </a:r>
            <a:endParaRPr lang="zh-CN" altLang="en-US" sz="2000"/>
          </a:p>
          <a:p>
            <a:pPr lvl="2"/>
            <a:r>
              <a:rPr lang="zh-CN" altLang="en-US" sz="2000"/>
              <a:t>从集群</a:t>
            </a:r>
            <a:r>
              <a:rPr lang="en-US" altLang="zh-CN" sz="2000"/>
              <a:t>GC lifetime</a:t>
            </a:r>
            <a:r>
              <a:rPr lang="zh-CN" altLang="en-US" sz="2000"/>
              <a:t>比主集群长；</a:t>
            </a:r>
            <a:endParaRPr lang="en-US" altLang="zh-CN"/>
          </a:p>
          <a:p>
            <a:pPr lvl="1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TiDB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r>
              <a:rPr lang="en-US"/>
              <a:t>TiDB</a:t>
            </a:r>
            <a:r>
              <a:rPr lang="zh-CN" altLang="en-US"/>
              <a:t>：计算节点</a:t>
            </a:r>
            <a:endParaRPr lang="zh-CN" altLang="en-US"/>
          </a:p>
          <a:p>
            <a:pPr lvl="1"/>
            <a:r>
              <a:rPr lang="zh-CN" altLang="en-US"/>
              <a:t>处理</a:t>
            </a:r>
            <a:r>
              <a:rPr lang="en-US" altLang="zh-CN"/>
              <a:t>Client</a:t>
            </a:r>
            <a:r>
              <a:rPr lang="zh-CN" altLang="en-US"/>
              <a:t>的连接</a:t>
            </a:r>
            <a:endParaRPr lang="zh-CN" altLang="en-US"/>
          </a:p>
          <a:p>
            <a:pPr lvl="1"/>
            <a:r>
              <a:rPr lang="zh-CN" altLang="en-US"/>
              <a:t>执行</a:t>
            </a:r>
            <a:r>
              <a:rPr lang="en-US" altLang="zh-CN"/>
              <a:t>SQL</a:t>
            </a:r>
            <a:r>
              <a:rPr lang="zh-CN" altLang="en-US"/>
              <a:t>的解析和编译</a:t>
            </a:r>
            <a:endParaRPr lang="zh-CN" altLang="en-US"/>
          </a:p>
          <a:p>
            <a:pPr lvl="1"/>
            <a:r>
              <a:rPr lang="zh-CN" altLang="en-US"/>
              <a:t>关系型数据与</a:t>
            </a:r>
            <a:r>
              <a:rPr lang="en-US" altLang="zh-CN"/>
              <a:t>KV</a:t>
            </a:r>
            <a:r>
              <a:rPr lang="zh-CN" altLang="en-US"/>
              <a:t>的转化</a:t>
            </a:r>
            <a:endParaRPr lang="zh-CN" altLang="en-US"/>
          </a:p>
          <a:p>
            <a:pPr lvl="1"/>
            <a:r>
              <a:rPr lang="en-US" altLang="zh-CN"/>
              <a:t>Online DDL</a:t>
            </a:r>
            <a:endParaRPr lang="en-US" altLang="zh-CN"/>
          </a:p>
          <a:p>
            <a:pPr lvl="1"/>
            <a:r>
              <a:rPr lang="en-US" altLang="zh-CN"/>
              <a:t>GC</a:t>
            </a:r>
            <a:endParaRPr lang="zh-CN" altLang="en-US"/>
          </a:p>
          <a:p>
            <a:pPr lvl="0"/>
            <a:r>
              <a:rPr lang="en-US" altLang="zh-CN"/>
              <a:t>PD</a:t>
            </a:r>
            <a:r>
              <a:rPr lang="zh-CN" altLang="en-US"/>
              <a:t>：集群大脑</a:t>
            </a:r>
            <a:endParaRPr lang="zh-CN" altLang="en-US"/>
          </a:p>
          <a:p>
            <a:pPr lvl="1"/>
            <a:r>
              <a:rPr lang="zh-CN" altLang="en-US"/>
              <a:t>元数据管理</a:t>
            </a:r>
            <a:endParaRPr lang="zh-CN" altLang="en-US"/>
          </a:p>
          <a:p>
            <a:pPr lvl="2"/>
            <a:r>
              <a:rPr lang="en-US" altLang="zh-CN" sz="2000"/>
              <a:t>Region</a:t>
            </a:r>
            <a:r>
              <a:rPr lang="zh-CN" altLang="en-US" sz="2000"/>
              <a:t>与</a:t>
            </a:r>
            <a:r>
              <a:rPr lang="en-US" altLang="zh-CN" sz="2000"/>
              <a:t>TiKV</a:t>
            </a:r>
            <a:r>
              <a:rPr lang="zh-CN" altLang="en-US" sz="2000"/>
              <a:t>的关系</a:t>
            </a:r>
            <a:endParaRPr lang="zh-CN" altLang="en-US"/>
          </a:p>
          <a:p>
            <a:pPr lvl="1"/>
            <a:r>
              <a:rPr lang="zh-CN" altLang="en-US"/>
              <a:t>为分布式事务分配事务</a:t>
            </a:r>
            <a:r>
              <a:rPr lang="en-US" altLang="zh-CN"/>
              <a:t>ID</a:t>
            </a:r>
            <a:endParaRPr lang="en-US" altLang="zh-CN"/>
          </a:p>
          <a:p>
            <a:pPr lvl="1"/>
            <a:r>
              <a:rPr lang="zh-CN" altLang="en-US"/>
              <a:t>集群调度</a:t>
            </a:r>
            <a:endParaRPr lang="zh-CN" altLang="en-US"/>
          </a:p>
          <a:p>
            <a:pPr lvl="1"/>
            <a:r>
              <a:rPr lang="zh-CN" altLang="en-US"/>
              <a:t>提供</a:t>
            </a:r>
            <a:r>
              <a:rPr lang="en-US" altLang="zh-CN"/>
              <a:t>TiDB Dashboard</a:t>
            </a:r>
            <a:r>
              <a:rPr lang="zh-CN" altLang="en-US"/>
              <a:t>服务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TiDB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TiKV</a:t>
            </a:r>
            <a:r>
              <a:rPr lang="zh-CN" altLang="en-US"/>
              <a:t>：存储节点（行存）</a:t>
            </a:r>
            <a:endParaRPr lang="zh-CN" altLang="en-US"/>
          </a:p>
          <a:p>
            <a:pPr lvl="1"/>
            <a:r>
              <a:rPr lang="zh-CN" altLang="en-US"/>
              <a:t>分布式的提供事务的</a:t>
            </a:r>
            <a:r>
              <a:rPr lang="en-US" altLang="zh-CN"/>
              <a:t>KV</a:t>
            </a:r>
            <a:r>
              <a:rPr lang="zh-CN" altLang="en-US"/>
              <a:t>存储引擎</a:t>
            </a:r>
            <a:endParaRPr lang="zh-CN" altLang="en-US"/>
          </a:p>
          <a:p>
            <a:pPr lvl="1"/>
            <a:r>
              <a:rPr lang="en-US" altLang="zh-CN"/>
              <a:t>Region</a:t>
            </a:r>
            <a:r>
              <a:rPr lang="zh-CN" altLang="en-US"/>
              <a:t>：存储一个</a:t>
            </a:r>
            <a:r>
              <a:rPr lang="en-US" altLang="zh-CN"/>
              <a:t>Key Range( [StartKey,EndKey) )</a:t>
            </a:r>
            <a:r>
              <a:rPr lang="zh-CN" altLang="en-US"/>
              <a:t>的数据</a:t>
            </a:r>
            <a:endParaRPr lang="zh-CN" altLang="en-US"/>
          </a:p>
          <a:p>
            <a:pPr lvl="1"/>
            <a:r>
              <a:rPr lang="zh-CN" altLang="en-US"/>
              <a:t>默认三副本，天然支持高可用和自动故障转移</a:t>
            </a:r>
            <a:endParaRPr lang="zh-CN" altLang="en-US"/>
          </a:p>
          <a:p>
            <a:pPr marL="457200" lvl="1" indent="0">
              <a:buNone/>
            </a:pPr>
            <a:endParaRPr lang="zh-CN" altLang="en-US"/>
          </a:p>
          <a:p>
            <a:pPr lvl="0"/>
            <a:r>
              <a:rPr lang="en-US" altLang="zh-CN"/>
              <a:t>TiFlash</a:t>
            </a:r>
            <a:r>
              <a:rPr lang="zh-CN" altLang="en-US"/>
              <a:t>：存储节点（列存）</a:t>
            </a:r>
            <a:endParaRPr lang="zh-CN" altLang="en-US"/>
          </a:p>
          <a:p>
            <a:pPr lvl="1"/>
            <a:r>
              <a:rPr lang="zh-CN" altLang="en-US"/>
              <a:t>以列存的方式存储数据副本</a:t>
            </a:r>
            <a:endParaRPr lang="zh-CN" altLang="en-US"/>
          </a:p>
          <a:p>
            <a:pPr lvl="1"/>
            <a:r>
              <a:rPr lang="zh-CN" altLang="en-US"/>
              <a:t>异步复制</a:t>
            </a:r>
            <a:r>
              <a:rPr lang="en-US" altLang="zh-CN"/>
              <a:t>TiKV</a:t>
            </a:r>
            <a:r>
              <a:rPr lang="zh-CN" altLang="en-US"/>
              <a:t>数据</a:t>
            </a:r>
            <a:endParaRPr lang="zh-CN" altLang="en-US"/>
          </a:p>
          <a:p>
            <a:pPr lvl="1"/>
            <a:r>
              <a:rPr lang="zh-CN" altLang="en-US"/>
              <a:t>主要用于</a:t>
            </a:r>
            <a:r>
              <a:rPr lang="en-US" altLang="zh-CN"/>
              <a:t>OLAP</a:t>
            </a:r>
            <a:r>
              <a:rPr lang="zh-CN" altLang="en-US"/>
              <a:t>场景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TiKV</a:t>
            </a:r>
            <a:r>
              <a:rPr lang="zh-CN" altLang="en-US"/>
              <a:t>和</a:t>
            </a:r>
            <a:r>
              <a:rPr lang="en-US" altLang="zh-CN"/>
              <a:t>TiFlash</a:t>
            </a:r>
            <a:r>
              <a:rPr lang="zh-CN" altLang="en-US"/>
              <a:t>的区别</a:t>
            </a:r>
            <a:endParaRPr lang="zh-CN" altLang="en-US"/>
          </a:p>
        </p:txBody>
      </p:sp>
      <p:pic>
        <p:nvPicPr>
          <p:cNvPr id="4" name="Content Placeholder 3" descr="image-2023042123594385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82015" y="1831975"/>
            <a:ext cx="10426700" cy="43453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TiDB</a:t>
            </a:r>
            <a:r>
              <a:rPr lang="zh-CN" altLang="en-US"/>
              <a:t>架构图</a:t>
            </a:r>
            <a:endParaRPr lang="zh-CN" altLang="en-US"/>
          </a:p>
        </p:txBody>
      </p:sp>
      <p:pic>
        <p:nvPicPr>
          <p:cNvPr id="2" name="Content Placeholder 1" descr="tidb-architecture-v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00430" y="1825625"/>
            <a:ext cx="104533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TiKV</a:t>
            </a:r>
            <a:r>
              <a:rPr lang="zh-CN" altLang="en-US"/>
              <a:t>数据存储方式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表数据存储</a:t>
            </a:r>
            <a:endParaRPr lang="zh-CN" altLang="en-US"/>
          </a:p>
          <a:p>
            <a:pPr lvl="1"/>
            <a:r>
              <a:rPr lang="zh-CN" altLang="en-US"/>
              <a:t>Key:   tablePrefix{TableID}_recordPrefixSep{RowID}</a:t>
            </a:r>
            <a:endParaRPr lang="zh-CN" altLang="en-US"/>
          </a:p>
          <a:p>
            <a:pPr lvl="1"/>
            <a:r>
              <a:rPr lang="zh-CN" altLang="en-US"/>
              <a:t>Value: [col1, col2, col3, col4]</a:t>
            </a:r>
            <a:endParaRPr lang="zh-CN" altLang="en-US"/>
          </a:p>
          <a:p>
            <a:r>
              <a:rPr lang="zh-CN" altLang="en-US"/>
              <a:t>索引数据存储</a:t>
            </a:r>
            <a:endParaRPr lang="zh-CN" altLang="en-US"/>
          </a:p>
          <a:p>
            <a:pPr lvl="1"/>
            <a:r>
              <a:rPr lang="zh-CN" altLang="en-US"/>
              <a:t>唯一索引存储方式</a:t>
            </a:r>
            <a:endParaRPr lang="zh-CN" altLang="en-US"/>
          </a:p>
          <a:p>
            <a:pPr lvl="2"/>
            <a:r>
              <a:rPr lang="zh-CN" altLang="en-US"/>
              <a:t>Key:   tablePrefix{tableID}_indexPrefixSep{indexID}_indexedColumnsValue</a:t>
            </a:r>
            <a:endParaRPr lang="zh-CN" altLang="en-US"/>
          </a:p>
          <a:p>
            <a:pPr lvl="2"/>
            <a:r>
              <a:rPr lang="zh-CN" altLang="en-US"/>
              <a:t>Value: RowID</a:t>
            </a:r>
            <a:endParaRPr lang="zh-CN" altLang="en-US"/>
          </a:p>
          <a:p>
            <a:pPr lvl="1"/>
            <a:r>
              <a:rPr lang="zh-CN" altLang="en-US"/>
              <a:t>非唯一索引存储方式</a:t>
            </a:r>
            <a:endParaRPr lang="zh-CN" altLang="en-US"/>
          </a:p>
          <a:p>
            <a:pPr lvl="2"/>
            <a:r>
              <a:rPr lang="zh-CN" altLang="en-US"/>
              <a:t>Key:   tablePrefix{TableID}_indexPrefixSep{IndexID}_indexedColumnsValue_{RowID}</a:t>
            </a:r>
            <a:endParaRPr lang="zh-CN" altLang="en-US"/>
          </a:p>
          <a:p>
            <a:pPr lvl="2"/>
            <a:r>
              <a:rPr lang="zh-CN" altLang="en-US"/>
              <a:t>Value: null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TiKV</a:t>
            </a:r>
            <a:r>
              <a:rPr lang="zh-CN" altLang="en-US"/>
              <a:t>数据存储方式</a:t>
            </a:r>
            <a:endParaRPr lang="zh-CN" altLang="en-US"/>
          </a:p>
        </p:txBody>
      </p:sp>
      <p:pic>
        <p:nvPicPr>
          <p:cNvPr id="4" name="Content Placeholder 3" descr="image-20230422101616438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38200" y="2242185"/>
            <a:ext cx="5181600" cy="3286760"/>
          </a:xfrm>
          <a:prstGeom prst="rect">
            <a:avLst/>
          </a:prstGeom>
        </p:spPr>
      </p:pic>
      <p:pic>
        <p:nvPicPr>
          <p:cNvPr id="6" name="Content Placeholder 5" descr="image-20230422101757050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42185"/>
            <a:ext cx="5181600" cy="32873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3754</Words>
  <Application>WPS Presentation</Application>
  <PresentationFormat>Widescreen</PresentationFormat>
  <Paragraphs>419</Paragraphs>
  <Slides>34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65" baseType="lpstr">
      <vt:lpstr>Arial</vt:lpstr>
      <vt:lpstr>宋体</vt:lpstr>
      <vt:lpstr>Wingdings</vt:lpstr>
      <vt:lpstr>Calibri Light</vt:lpstr>
      <vt:lpstr>Calibri</vt:lpstr>
      <vt:lpstr>微软雅黑</vt:lpstr>
      <vt:lpstr>Arial Unicode MS</vt:lpstr>
      <vt:lpstr>Bahnschrift Light Condensed</vt:lpstr>
      <vt:lpstr>Wide Latin</vt:lpstr>
      <vt:lpstr>仿宋</vt:lpstr>
      <vt:lpstr>华文中宋</vt:lpstr>
      <vt:lpstr>Ebrima</vt:lpstr>
      <vt:lpstr>Franklin Gothic Book</vt:lpstr>
      <vt:lpstr>Franklin Gothic Heavy</vt:lpstr>
      <vt:lpstr>Bahnschrift SemiLight Condensed</vt:lpstr>
      <vt:lpstr>Century</vt:lpstr>
      <vt:lpstr>Corbel</vt:lpstr>
      <vt:lpstr>Curlz MT</vt:lpstr>
      <vt:lpstr>Harlow Solid Italic</vt:lpstr>
      <vt:lpstr>Javanese Text</vt:lpstr>
      <vt:lpstr>Lucida Console</vt:lpstr>
      <vt:lpstr>Maiandra GD</vt:lpstr>
      <vt:lpstr>Microsoft JhengHei Light</vt:lpstr>
      <vt:lpstr>Microsoft Tai Le</vt:lpstr>
      <vt:lpstr>Mistral</vt:lpstr>
      <vt:lpstr>Onyx</vt:lpstr>
      <vt:lpstr>Rage Italic</vt:lpstr>
      <vt:lpstr>Segoe Print</vt:lpstr>
      <vt:lpstr>Yu Gothic Medium</vt:lpstr>
      <vt:lpstr>微软雅黑 Light</vt:lpstr>
      <vt:lpstr>Office Theme</vt:lpstr>
      <vt:lpstr>初见TiDB</vt:lpstr>
      <vt:lpstr>什么是TiDB</vt:lpstr>
      <vt:lpstr>PowerPoint 演示文稿</vt:lpstr>
      <vt:lpstr>TiDB架构</vt:lpstr>
      <vt:lpstr>TiDB架构</vt:lpstr>
      <vt:lpstr>TiKV和TiFlash的区别</vt:lpstr>
      <vt:lpstr>TiDB架构图</vt:lpstr>
      <vt:lpstr>TiKV数据存储方式</vt:lpstr>
      <vt:lpstr>TiKV数据存储方式</vt:lpstr>
      <vt:lpstr>TiDB的限制</vt:lpstr>
      <vt:lpstr>字符集编码与排序规则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数据类型之字符串</vt:lpstr>
      <vt:lpstr>数据类型_整型</vt:lpstr>
      <vt:lpstr>数据类型之字符串</vt:lpstr>
      <vt:lpstr>PowerPoint 演示文稿</vt:lpstr>
      <vt:lpstr>分区表</vt:lpstr>
      <vt:lpstr>分区表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初见TiDB</dc:title>
  <dc:creator/>
  <cp:lastModifiedBy>无名</cp:lastModifiedBy>
  <cp:revision>25</cp:revision>
  <dcterms:created xsi:type="dcterms:W3CDTF">2023-06-11T09:10:00Z</dcterms:created>
  <dcterms:modified xsi:type="dcterms:W3CDTF">2023-06-29T01:11:10Z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F31ECD7FADB54EFAB7DA86DC1CB66E4E</vt:lpwstr>
  </property>
  <property fmtid="{D5CDD505-2E9C-101B-9397-08002B2CF9AE}" pid="3" name="KSOProductBuildVer">
    <vt:lpwstr>1033-11.2.0.11537</vt:lpwstr>
  </property>
</Properties>
</file>

<file path=docProps/thumbnail.jpeg>
</file>